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9" r:id="rId1"/>
  </p:sldMasterIdLst>
  <p:notesMasterIdLst>
    <p:notesMasterId r:id="rId20"/>
  </p:notesMasterIdLst>
  <p:handoutMasterIdLst>
    <p:handoutMasterId r:id="rId21"/>
  </p:handoutMasterIdLst>
  <p:sldIdLst>
    <p:sldId id="256" r:id="rId2"/>
    <p:sldId id="301" r:id="rId3"/>
    <p:sldId id="257" r:id="rId4"/>
    <p:sldId id="289" r:id="rId5"/>
    <p:sldId id="259" r:id="rId6"/>
    <p:sldId id="290" r:id="rId7"/>
    <p:sldId id="291" r:id="rId8"/>
    <p:sldId id="292" r:id="rId9"/>
    <p:sldId id="293" r:id="rId10"/>
    <p:sldId id="294" r:id="rId11"/>
    <p:sldId id="297" r:id="rId12"/>
    <p:sldId id="295" r:id="rId13"/>
    <p:sldId id="296" r:id="rId14"/>
    <p:sldId id="298" r:id="rId15"/>
    <p:sldId id="299" r:id="rId16"/>
    <p:sldId id="300" r:id="rId17"/>
    <p:sldId id="302" r:id="rId18"/>
    <p:sldId id="287" r:id="rId19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6B6F43-5028-4CDF-8696-164EE381F4B4}" v="65" dt="2020-02-21T15:08:21.7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0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406" cy="497333"/>
          </a:xfrm>
          <a:prstGeom prst="rect">
            <a:avLst/>
          </a:prstGeom>
        </p:spPr>
        <p:txBody>
          <a:bodyPr vert="horz" lIns="88194" tIns="44097" rIns="88194" bIns="44097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750" y="1"/>
            <a:ext cx="2945405" cy="497333"/>
          </a:xfrm>
          <a:prstGeom prst="rect">
            <a:avLst/>
          </a:prstGeom>
        </p:spPr>
        <p:txBody>
          <a:bodyPr vert="horz" lIns="88194" tIns="44097" rIns="88194" bIns="44097" rtlCol="0"/>
          <a:lstStyle>
            <a:lvl1pPr algn="r">
              <a:defRPr sz="1200"/>
            </a:lvl1pPr>
          </a:lstStyle>
          <a:p>
            <a:fld id="{88EDE2F6-7024-4BEF-96CD-7F449DA84B63}" type="datetimeFigureOut">
              <a:rPr lang="zh-TW" altLang="en-US" smtClean="0"/>
              <a:t>2020/8/27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9305"/>
            <a:ext cx="2945406" cy="497333"/>
          </a:xfrm>
          <a:prstGeom prst="rect">
            <a:avLst/>
          </a:prstGeom>
        </p:spPr>
        <p:txBody>
          <a:bodyPr vert="horz" lIns="88194" tIns="44097" rIns="88194" bIns="44097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750" y="9429305"/>
            <a:ext cx="2945405" cy="497333"/>
          </a:xfrm>
          <a:prstGeom prst="rect">
            <a:avLst/>
          </a:prstGeom>
        </p:spPr>
        <p:txBody>
          <a:bodyPr vert="horz" lIns="88194" tIns="44097" rIns="88194" bIns="44097" rtlCol="0" anchor="b"/>
          <a:lstStyle>
            <a:lvl1pPr algn="r">
              <a:defRPr sz="1200"/>
            </a:lvl1pPr>
          </a:lstStyle>
          <a:p>
            <a:fld id="{9D4C89C2-6E31-4BDE-B44D-5497764315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4728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/>
            </a:lvl1pPr>
          </a:lstStyle>
          <a:p>
            <a:fld id="{81BF9B5D-15F5-4C5C-97D6-BF68969BEA76}" type="datetimeFigureOut">
              <a:rPr lang="zh-HK" altLang="en-US" smtClean="0"/>
              <a:t>27/8/2020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/>
            </a:lvl1pPr>
          </a:lstStyle>
          <a:p>
            <a:fld id="{C632A4F5-63E7-4B3F-BC1E-47303F853DB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6310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DE1C-B638-4B44-B5A8-A308347E2F26}" type="datetime1">
              <a:rPr lang="en-US" altLang="zh-HK" smtClean="0"/>
              <a:t>27-Aug-20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/>
              <a:t>1-</a:t>
            </a:r>
            <a:r>
              <a:rPr lang="zh-HK" altLang="en-US"/>
              <a:t>建立課堂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084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F271-D6A9-4484-A883-3E66B62A6336}" type="datetime1">
              <a:rPr lang="en-US" altLang="zh-HK" smtClean="0"/>
              <a:t>27-Aug-20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/>
              <a:t>1-</a:t>
            </a:r>
            <a:r>
              <a:rPr lang="zh-HK" altLang="en-US"/>
              <a:t>建立課堂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3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0705-F794-4671-A809-1C98E4D59BF9}" type="datetime1">
              <a:rPr lang="en-US" altLang="zh-HK" smtClean="0"/>
              <a:t>27-Aug-20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/>
              <a:t>1-</a:t>
            </a:r>
            <a:r>
              <a:rPr lang="zh-HK" altLang="en-US"/>
              <a:t>建立課堂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8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D977F-0F59-4108-ACD5-09C37E36CB08}" type="datetime1">
              <a:rPr lang="en-US" altLang="zh-HK" smtClean="0"/>
              <a:t>27-Aug-20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/>
              <a:t>1-</a:t>
            </a:r>
            <a:r>
              <a:rPr lang="zh-HK" altLang="en-US"/>
              <a:t>建立課堂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699242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6B69-F6D4-424F-8B0B-28D41B1F7200}" type="datetime1">
              <a:rPr lang="en-US" altLang="zh-HK" smtClean="0"/>
              <a:t>27-Aug-20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/>
              <a:t>1-</a:t>
            </a:r>
            <a:r>
              <a:rPr lang="zh-HK" altLang="en-US"/>
              <a:t>建立課堂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76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D977F-0F59-4108-ACD5-09C37E36CB08}" type="datetime1">
              <a:rPr lang="en-US" altLang="zh-HK" smtClean="0"/>
              <a:t>27-Aug-20</a:t>
            </a:fld>
            <a:endParaRPr 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/>
              <a:t>1-</a:t>
            </a:r>
            <a:r>
              <a:rPr lang="zh-HK" altLang="en-US"/>
              <a:t>建立課堂</a:t>
            </a:r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735655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D977F-0F59-4108-ACD5-09C37E36CB08}" type="datetime1">
              <a:rPr lang="en-US" altLang="zh-HK" smtClean="0"/>
              <a:t>27-Aug-20</a:t>
            </a:fld>
            <a:endParaRPr 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/>
              <a:t>1-</a:t>
            </a:r>
            <a:r>
              <a:rPr lang="zh-HK" altLang="en-US"/>
              <a:t>建立課堂</a:t>
            </a:r>
            <a:endParaRPr 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53993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EA11-313A-4796-894E-9551B062EE7D}" type="datetime1">
              <a:rPr lang="en-US" altLang="zh-HK" smtClean="0"/>
              <a:t>27-Aug-20</a:t>
            </a:fld>
            <a:endParaRPr 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/>
              <a:t>1-</a:t>
            </a:r>
            <a:r>
              <a:rPr lang="zh-HK" altLang="en-US"/>
              <a:t>建立課堂</a:t>
            </a:r>
            <a:endParaRPr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778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1F860-FC8D-4F3C-971C-BB44E1588EE0}" type="datetime1">
              <a:rPr lang="en-US" altLang="zh-HK" smtClean="0"/>
              <a:t>27-Aug-20</a:t>
            </a:fld>
            <a:endParaRPr 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/>
              <a:t>1-</a:t>
            </a:r>
            <a:r>
              <a:rPr lang="zh-HK" altLang="en-US"/>
              <a:t>建立課堂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007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D977F-0F59-4108-ACD5-09C37E36CB08}" type="datetime1">
              <a:rPr lang="en-US" altLang="zh-HK" smtClean="0"/>
              <a:t>27-Aug-20</a:t>
            </a:fld>
            <a:endParaRPr 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/>
              <a:t>1-</a:t>
            </a:r>
            <a:r>
              <a:rPr lang="zh-HK" altLang="en-US"/>
              <a:t>建立課堂</a:t>
            </a:r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8017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D977F-0F59-4108-ACD5-09C37E36CB08}" type="datetime1">
              <a:rPr lang="en-US" altLang="zh-HK" smtClean="0"/>
              <a:t>27-Aug-20</a:t>
            </a:fld>
            <a:endParaRPr 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/>
              <a:t>1-</a:t>
            </a:r>
            <a:r>
              <a:rPr lang="zh-HK" altLang="en-US"/>
              <a:t>建立課堂</a:t>
            </a:r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162377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D977F-0F59-4108-ACD5-09C37E36CB08}" type="datetime1">
              <a:rPr lang="en-US" altLang="zh-HK" smtClean="0"/>
              <a:t>27-Aug-20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HK"/>
              <a:t>1-</a:t>
            </a:r>
            <a:r>
              <a:rPr lang="zh-HK" altLang="en-US"/>
              <a:t>建立課堂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1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lassroom.google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9E383F-51CF-456C-9F5D-B4F392882D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968" y="59196"/>
            <a:ext cx="7507261" cy="5225327"/>
          </a:xfrm>
        </p:spPr>
        <p:txBody>
          <a:bodyPr anchor="ctr">
            <a:normAutofit/>
          </a:bodyPr>
          <a:lstStyle/>
          <a:p>
            <a:pPr algn="l"/>
            <a:r>
              <a:rPr lang="en-US" altLang="zh-TW" sz="3200" dirty="0">
                <a:solidFill>
                  <a:srgbClr val="0070C0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rPr>
              <a:t> </a:t>
            </a:r>
            <a:r>
              <a:rPr lang="en-US" altLang="zh-TW" sz="4400" dirty="0">
                <a:solidFill>
                  <a:srgbClr val="0070C0"/>
                </a:solidFill>
                <a:latin typeface="Times New Roman" panose="02020603050405020304" pitchFamily="18" charset="0"/>
                <a:ea typeface="Yu Gothic UI Light" panose="020B0300000000000000" pitchFamily="34" charset="-128"/>
                <a:cs typeface="Times New Roman" panose="02020603050405020304" pitchFamily="18" charset="0"/>
              </a:rPr>
              <a:t>IT in PE </a:t>
            </a:r>
            <a:br>
              <a:rPr lang="en-US" altLang="zh-TW" sz="7200" dirty="0">
                <a:latin typeface="Yu Gothic UI Light" panose="020B0300000000000000" pitchFamily="34" charset="-128"/>
                <a:ea typeface="Yu Gothic UI Light" panose="020B0300000000000000" pitchFamily="34" charset="-128"/>
              </a:rPr>
            </a:br>
            <a:r>
              <a:rPr lang="zh-TW" altLang="en-US" sz="7200" b="1" dirty="0">
                <a:latin typeface="+mj-ea"/>
              </a:rPr>
              <a:t>網上學習平台</a:t>
            </a:r>
            <a:br>
              <a:rPr lang="en-US" altLang="zh-TW" sz="7200" b="1" dirty="0">
                <a:latin typeface="+mj-ea"/>
              </a:rPr>
            </a:br>
            <a:r>
              <a:rPr lang="zh-TW" altLang="en-US" sz="7200" b="1" dirty="0">
                <a:latin typeface="+mj-ea"/>
              </a:rPr>
              <a:t>學生使用手冊</a:t>
            </a:r>
            <a:endParaRPr lang="zh-HK" altLang="en-US" sz="7200" b="1" dirty="0">
              <a:latin typeface="+mj-ea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D5AAFA3-DEC0-4CA8-9251-A86837F05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4192" y="4619963"/>
            <a:ext cx="4457087" cy="1371405"/>
          </a:xfrm>
        </p:spPr>
        <p:txBody>
          <a:bodyPr>
            <a:normAutofit/>
          </a:bodyPr>
          <a:lstStyle/>
          <a:p>
            <a:pPr algn="l"/>
            <a:endParaRPr lang="en-US" altLang="zh-TW" sz="1800" dirty="0"/>
          </a:p>
          <a:p>
            <a:pPr algn="l"/>
            <a:r>
              <a:rPr lang="zh-TW" altLang="en-US" b="1" dirty="0"/>
              <a:t>教育局 課程發展處體育組</a:t>
            </a:r>
            <a:endParaRPr lang="en-US" altLang="zh-TW" b="1" dirty="0"/>
          </a:p>
          <a:p>
            <a:pPr algn="l"/>
            <a:r>
              <a:rPr lang="en-US" altLang="zh-HK" b="1" dirty="0"/>
              <a:t>2020</a:t>
            </a:r>
            <a:r>
              <a:rPr lang="zh-TW" altLang="en-US" b="1" dirty="0"/>
              <a:t>年</a:t>
            </a:r>
            <a:r>
              <a:rPr lang="en-US" altLang="zh-TW" b="1" dirty="0"/>
              <a:t>7</a:t>
            </a:r>
            <a:r>
              <a:rPr lang="zh-TW" altLang="en-US" b="1" dirty="0"/>
              <a:t>月</a:t>
            </a:r>
            <a:endParaRPr lang="zh-HK" altLang="en-US" b="1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5F2B6E9-B588-4426-A268-F0F38A5CC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076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6E3F2999-7CCB-42C1-90AB-B0362480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/>
              <a:t>D.	</a:t>
            </a:r>
            <a:r>
              <a:rPr lang="zh-TW" altLang="en-US" sz="3600" b="1" dirty="0"/>
              <a:t>上載影片</a:t>
            </a:r>
            <a:endParaRPr lang="zh-HK" altLang="en-US" sz="3600" b="1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65667" y="1470025"/>
            <a:ext cx="10515600" cy="4351338"/>
          </a:xfrm>
        </p:spPr>
        <p:txBody>
          <a:bodyPr/>
          <a:lstStyle/>
          <a:p>
            <a:pPr marL="0" lvl="0" indent="0">
              <a:buNone/>
            </a:pPr>
            <a:r>
              <a:rPr lang="en-US" altLang="zh-TW" dirty="0"/>
              <a:t>7. </a:t>
            </a:r>
            <a:r>
              <a:rPr lang="en-US" altLang="zh-TW" dirty="0">
                <a:solidFill>
                  <a:srgbClr val="7030A0"/>
                </a:solidFill>
              </a:rPr>
              <a:t>iPad</a:t>
            </a:r>
            <a:r>
              <a:rPr lang="zh-TW" altLang="en-US" dirty="0">
                <a:solidFill>
                  <a:srgbClr val="7030A0"/>
                </a:solidFill>
              </a:rPr>
              <a:t>或智能電話</a:t>
            </a:r>
            <a:r>
              <a:rPr lang="en-US" altLang="zh-TW" dirty="0">
                <a:solidFill>
                  <a:srgbClr val="7030A0"/>
                </a:solidFill>
              </a:rPr>
              <a:t> </a:t>
            </a:r>
            <a:r>
              <a:rPr lang="en-US" altLang="zh-TW" dirty="0"/>
              <a:t>- </a:t>
            </a:r>
            <a:r>
              <a:rPr lang="zh-TW" altLang="en-US" dirty="0"/>
              <a:t>按「</a:t>
            </a:r>
            <a:r>
              <a:rPr lang="zh-TW" altLang="en-US" b="1" dirty="0"/>
              <a:t>新增附件</a:t>
            </a:r>
            <a:r>
              <a:rPr lang="zh-TW" altLang="en-US" dirty="0"/>
              <a:t>」，選擇影片進行上載。</a:t>
            </a:r>
          </a:p>
          <a:p>
            <a:pPr marL="0" indent="0">
              <a:buNone/>
            </a:pPr>
            <a:endParaRPr lang="zh-HK" altLang="en-US" dirty="0"/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CDFD87CD-7BE9-4489-92AD-83795FB44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/>
              <a:t>D.	</a:t>
            </a:r>
            <a:r>
              <a:rPr lang="zh-TW" altLang="en-US" dirty="0"/>
              <a:t>上載影片</a:t>
            </a:r>
            <a:endParaRPr 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C0323E8-4C28-4B7E-A57E-F85845C8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565" y="2102861"/>
            <a:ext cx="7467600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向下箭號 7"/>
          <p:cNvSpPr/>
          <p:nvPr/>
        </p:nvSpPr>
        <p:spPr>
          <a:xfrm rot="1614066">
            <a:off x="3685148" y="1677439"/>
            <a:ext cx="532014" cy="4174884"/>
          </a:xfrm>
          <a:prstGeom prst="downArrow">
            <a:avLst>
              <a:gd name="adj1" fmla="val 4215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0690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6E3F2999-7CCB-42C1-90AB-B0362480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/>
              <a:t>D.	</a:t>
            </a:r>
            <a:r>
              <a:rPr lang="zh-TW" altLang="en-US" sz="3600" b="1" dirty="0"/>
              <a:t>上載影片</a:t>
            </a:r>
            <a:endParaRPr lang="zh-HK" altLang="en-US" sz="3600" b="1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65667" y="1470025"/>
            <a:ext cx="10515600" cy="4351338"/>
          </a:xfrm>
        </p:spPr>
        <p:txBody>
          <a:bodyPr/>
          <a:lstStyle/>
          <a:p>
            <a:pPr marL="0" lvl="0" indent="0">
              <a:buNone/>
            </a:pPr>
            <a:r>
              <a:rPr lang="en-US" altLang="zh-TW" dirty="0"/>
              <a:t>8. </a:t>
            </a:r>
            <a:r>
              <a:rPr lang="zh-TW" altLang="en-US" dirty="0">
                <a:solidFill>
                  <a:srgbClr val="00B050"/>
                </a:solidFill>
              </a:rPr>
              <a:t>電腦版</a:t>
            </a:r>
            <a:r>
              <a:rPr lang="en-US" altLang="zh-TW" dirty="0">
                <a:solidFill>
                  <a:srgbClr val="00B050"/>
                </a:solidFill>
              </a:rPr>
              <a:t> </a:t>
            </a:r>
            <a:r>
              <a:rPr lang="en-US" altLang="zh-TW" dirty="0"/>
              <a:t>- - </a:t>
            </a:r>
            <a:r>
              <a:rPr lang="zh-TW" altLang="en-US" dirty="0"/>
              <a:t>在電腦儲存影片位置找出需繳交的影片上傳。</a:t>
            </a:r>
            <a:endParaRPr lang="zh-HK" altLang="en-US" dirty="0"/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CDFD87CD-7BE9-4489-92AD-83795FB44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/>
              <a:t>D.	</a:t>
            </a:r>
            <a:r>
              <a:rPr lang="zh-TW" altLang="en-US" dirty="0"/>
              <a:t>上載影片</a:t>
            </a:r>
            <a:endParaRPr 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C0323E8-4C28-4B7E-A57E-F85845C8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665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6E3F2999-7CCB-42C1-90AB-B0362480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/>
              <a:t>D.	</a:t>
            </a:r>
            <a:r>
              <a:rPr lang="zh-TW" altLang="en-US" sz="3600" b="1" dirty="0"/>
              <a:t>上載影片</a:t>
            </a:r>
            <a:endParaRPr lang="zh-HK" altLang="en-US" sz="3600" b="1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65667" y="1470025"/>
            <a:ext cx="10515600" cy="4351338"/>
          </a:xfrm>
        </p:spPr>
        <p:txBody>
          <a:bodyPr/>
          <a:lstStyle/>
          <a:p>
            <a:pPr marL="0" lvl="0" indent="0">
              <a:buNone/>
            </a:pPr>
            <a:r>
              <a:rPr lang="en-US" altLang="zh-TW" dirty="0"/>
              <a:t>8. </a:t>
            </a:r>
            <a:r>
              <a:rPr lang="en-US" altLang="zh-TW" dirty="0">
                <a:solidFill>
                  <a:srgbClr val="7030A0"/>
                </a:solidFill>
              </a:rPr>
              <a:t>iPad</a:t>
            </a:r>
            <a:r>
              <a:rPr lang="zh-TW" altLang="en-US" dirty="0">
                <a:solidFill>
                  <a:srgbClr val="7030A0"/>
                </a:solidFill>
              </a:rPr>
              <a:t>或智能手機 </a:t>
            </a:r>
            <a:r>
              <a:rPr lang="en-US" altLang="zh-TW" dirty="0"/>
              <a:t>- </a:t>
            </a:r>
            <a:r>
              <a:rPr lang="zh-TW" altLang="en-US" dirty="0"/>
              <a:t>按「</a:t>
            </a:r>
            <a:r>
              <a:rPr lang="zh-TW" altLang="en-US" b="1" dirty="0"/>
              <a:t>選擇相片</a:t>
            </a:r>
            <a:r>
              <a:rPr lang="zh-TW" altLang="en-US" dirty="0"/>
              <a:t>」</a:t>
            </a:r>
            <a:endParaRPr lang="zh-HK" altLang="en-US" dirty="0"/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CDFD87CD-7BE9-4489-92AD-83795FB44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/>
              <a:t>D.	</a:t>
            </a:r>
            <a:r>
              <a:rPr lang="zh-TW" altLang="en-US" dirty="0"/>
              <a:t>上載影片</a:t>
            </a:r>
            <a:endParaRPr 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C0323E8-4C28-4B7E-A57E-F85845C8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9240" y="1009890"/>
            <a:ext cx="5019675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向下箭號 8"/>
          <p:cNvSpPr/>
          <p:nvPr/>
        </p:nvSpPr>
        <p:spPr>
          <a:xfrm rot="19523539">
            <a:off x="5366505" y="1671747"/>
            <a:ext cx="532014" cy="3261884"/>
          </a:xfrm>
          <a:prstGeom prst="downArrow">
            <a:avLst>
              <a:gd name="adj1" fmla="val 4215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66377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6E3F2999-7CCB-42C1-90AB-B0362480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/>
              <a:t>D.	</a:t>
            </a:r>
            <a:r>
              <a:rPr lang="zh-TW" altLang="en-US" sz="3600" b="1" dirty="0"/>
              <a:t>上載影片</a:t>
            </a:r>
            <a:endParaRPr lang="zh-HK" altLang="en-US" sz="3600" b="1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65667" y="1470025"/>
            <a:ext cx="10515600" cy="4351338"/>
          </a:xfrm>
        </p:spPr>
        <p:txBody>
          <a:bodyPr/>
          <a:lstStyle/>
          <a:p>
            <a:pPr marL="0" lvl="0" indent="0">
              <a:buNone/>
            </a:pPr>
            <a:r>
              <a:rPr lang="en-US" altLang="zh-TW" dirty="0"/>
              <a:t>9.  </a:t>
            </a:r>
            <a:r>
              <a:rPr lang="zh-TW" altLang="en-US" dirty="0"/>
              <a:t>然後上載影片，請耐心等候。</a:t>
            </a:r>
            <a:endParaRPr lang="zh-HK" altLang="en-US" dirty="0"/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CDFD87CD-7BE9-4489-92AD-83795FB44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/>
              <a:t>D.	</a:t>
            </a:r>
            <a:r>
              <a:rPr lang="zh-TW" altLang="en-US" dirty="0"/>
              <a:t>上載影片</a:t>
            </a:r>
            <a:endParaRPr 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C0323E8-4C28-4B7E-A57E-F85845C8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9" name="image6.png"/>
          <p:cNvPicPr/>
          <p:nvPr/>
        </p:nvPicPr>
        <p:blipFill>
          <a:blip r:embed="rId2"/>
          <a:srcRect t="12010" b="10209"/>
          <a:stretch>
            <a:fillRect/>
          </a:stretch>
        </p:blipFill>
        <p:spPr>
          <a:xfrm>
            <a:off x="3663950" y="1938019"/>
            <a:ext cx="7200900" cy="420116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692373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6E3F2999-7CCB-42C1-90AB-B0362480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/>
              <a:t>E. </a:t>
            </a:r>
            <a:r>
              <a:rPr lang="zh-TW" altLang="en-US" sz="3600" b="1" dirty="0"/>
              <a:t>完成繳交影片</a:t>
            </a:r>
            <a:endParaRPr lang="zh-HK" altLang="en-US" sz="3600" b="1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65667" y="1470025"/>
            <a:ext cx="10515600" cy="4351338"/>
          </a:xfrm>
        </p:spPr>
        <p:txBody>
          <a:bodyPr/>
          <a:lstStyle/>
          <a:p>
            <a:pPr marL="514350" lvl="0" indent="-514350">
              <a:buAutoNum type="arabicPeriod" startAt="10"/>
            </a:pPr>
            <a:r>
              <a:rPr lang="zh-TW" altLang="en-US" dirty="0"/>
              <a:t>完成上載後請按「</a:t>
            </a:r>
            <a:r>
              <a:rPr lang="zh-TW" altLang="en-US" b="1" dirty="0"/>
              <a:t>繳交</a:t>
            </a:r>
            <a:r>
              <a:rPr lang="zh-TW" altLang="en-US" dirty="0"/>
              <a:t>」。</a:t>
            </a:r>
            <a:endParaRPr lang="en-US" altLang="zh-TW" dirty="0"/>
          </a:p>
          <a:p>
            <a:pPr marL="0" lvl="0" indent="0">
              <a:buNone/>
            </a:pPr>
            <a:r>
              <a:rPr lang="en-US" altLang="zh-HK" dirty="0"/>
              <a:t>      </a:t>
            </a:r>
            <a:r>
              <a:rPr lang="zh-TW" altLang="en-US" dirty="0">
                <a:solidFill>
                  <a:srgbClr val="00B050"/>
                </a:solidFill>
              </a:rPr>
              <a:t>電腦版</a:t>
            </a:r>
            <a:endParaRPr lang="zh-HK" altLang="en-US" dirty="0">
              <a:solidFill>
                <a:srgbClr val="00B050"/>
              </a:solidFill>
            </a:endParaRPr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CDFD87CD-7BE9-4489-92AD-83795FB44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/>
              <a:t>E. </a:t>
            </a:r>
            <a:r>
              <a:rPr lang="zh-TW" altLang="en-US" dirty="0"/>
              <a:t>完成繳交影片</a:t>
            </a:r>
            <a:endParaRPr 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C0323E8-4C28-4B7E-A57E-F85845C8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2790393"/>
            <a:ext cx="108966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向下箭號 7"/>
          <p:cNvSpPr/>
          <p:nvPr/>
        </p:nvSpPr>
        <p:spPr>
          <a:xfrm rot="17931626">
            <a:off x="6114882" y="602449"/>
            <a:ext cx="532014" cy="5175742"/>
          </a:xfrm>
          <a:prstGeom prst="downArrow">
            <a:avLst>
              <a:gd name="adj1" fmla="val 4215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33915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6E3F2999-7CCB-42C1-90AB-B0362480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/>
              <a:t>E. </a:t>
            </a:r>
            <a:r>
              <a:rPr lang="zh-TW" altLang="en-US" sz="3600" b="1" dirty="0"/>
              <a:t>完成繳交影片</a:t>
            </a:r>
            <a:endParaRPr lang="zh-HK" altLang="en-US" sz="3600" b="1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65667" y="1470025"/>
            <a:ext cx="10515600" cy="4351338"/>
          </a:xfrm>
        </p:spPr>
        <p:txBody>
          <a:bodyPr/>
          <a:lstStyle/>
          <a:p>
            <a:pPr marL="514350" lvl="0" indent="-514350">
              <a:buAutoNum type="arabicPeriod" startAt="10"/>
            </a:pPr>
            <a:r>
              <a:rPr lang="zh-TW" altLang="en-US" dirty="0"/>
              <a:t>完成上載後請按「</a:t>
            </a:r>
            <a:r>
              <a:rPr lang="zh-TW" altLang="en-US" b="1" dirty="0"/>
              <a:t>繳交</a:t>
            </a:r>
            <a:r>
              <a:rPr lang="zh-TW" altLang="en-US" dirty="0"/>
              <a:t>」。</a:t>
            </a:r>
            <a:endParaRPr lang="en-US" altLang="zh-TW" dirty="0"/>
          </a:p>
          <a:p>
            <a:pPr marL="0" lvl="0" indent="0">
              <a:buNone/>
            </a:pPr>
            <a:r>
              <a:rPr lang="en-US" altLang="zh-HK" dirty="0"/>
              <a:t>       </a:t>
            </a:r>
            <a:r>
              <a:rPr lang="en-US" altLang="zh-HK" dirty="0">
                <a:solidFill>
                  <a:srgbClr val="7030A0"/>
                </a:solidFill>
              </a:rPr>
              <a:t>i</a:t>
            </a:r>
            <a:r>
              <a:rPr lang="en-US" altLang="zh-TW" dirty="0">
                <a:solidFill>
                  <a:srgbClr val="7030A0"/>
                </a:solidFill>
              </a:rPr>
              <a:t>Pad</a:t>
            </a:r>
            <a:r>
              <a:rPr lang="zh-TW" altLang="en-US" dirty="0">
                <a:solidFill>
                  <a:srgbClr val="7030A0"/>
                </a:solidFill>
              </a:rPr>
              <a:t>或智能電話</a:t>
            </a:r>
            <a:endParaRPr lang="zh-HK" altLang="en-US" dirty="0">
              <a:solidFill>
                <a:srgbClr val="7030A0"/>
              </a:solidFill>
            </a:endParaRPr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CDFD87CD-7BE9-4489-92AD-83795FB44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/>
              <a:t>E. </a:t>
            </a:r>
            <a:r>
              <a:rPr lang="zh-TW" altLang="en-US" dirty="0"/>
              <a:t>完成繳交影片</a:t>
            </a:r>
            <a:endParaRPr 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C0323E8-4C28-4B7E-A57E-F85845C8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41" y="2494165"/>
            <a:ext cx="962025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向下箭號 8"/>
          <p:cNvSpPr/>
          <p:nvPr/>
        </p:nvSpPr>
        <p:spPr>
          <a:xfrm rot="20189397">
            <a:off x="5556126" y="1711491"/>
            <a:ext cx="532014" cy="4291475"/>
          </a:xfrm>
          <a:prstGeom prst="downArrow">
            <a:avLst>
              <a:gd name="adj1" fmla="val 4215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37909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6E3F2999-7CCB-42C1-90AB-B0362480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/>
              <a:t>E. </a:t>
            </a:r>
            <a:r>
              <a:rPr lang="zh-TW" altLang="en-US" sz="3600" b="1" dirty="0"/>
              <a:t>完成繳交影片</a:t>
            </a:r>
            <a:endParaRPr lang="zh-HK" altLang="en-US" sz="3600" b="1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65667" y="1470025"/>
            <a:ext cx="11072398" cy="4351338"/>
          </a:xfrm>
        </p:spPr>
        <p:txBody>
          <a:bodyPr/>
          <a:lstStyle/>
          <a:p>
            <a:pPr marL="514350" lvl="0" indent="-514350">
              <a:buAutoNum type="arabicPeriod" startAt="10"/>
            </a:pPr>
            <a:r>
              <a:rPr lang="zh-TW" altLang="en-US" dirty="0"/>
              <a:t>完成上載後請按「</a:t>
            </a:r>
            <a:r>
              <a:rPr lang="zh-TW" altLang="en-US" b="1" dirty="0"/>
              <a:t>繳交</a:t>
            </a:r>
            <a:r>
              <a:rPr lang="zh-TW" altLang="en-US" dirty="0"/>
              <a:t>」。                       </a:t>
            </a:r>
            <a:r>
              <a:rPr lang="zh-TW" altLang="en-US" b="1" dirty="0">
                <a:solidFill>
                  <a:srgbClr val="FF0000"/>
                </a:solidFill>
              </a:rPr>
              <a:t>系統會要求再次確認繳交</a:t>
            </a:r>
            <a:endParaRPr lang="en-US" altLang="zh-TW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altLang="zh-HK" dirty="0"/>
              <a:t>       </a:t>
            </a:r>
            <a:r>
              <a:rPr lang="en-US" altLang="zh-HK" dirty="0">
                <a:solidFill>
                  <a:srgbClr val="7030A0"/>
                </a:solidFill>
              </a:rPr>
              <a:t>i</a:t>
            </a:r>
            <a:r>
              <a:rPr lang="en-US" altLang="zh-TW" dirty="0">
                <a:solidFill>
                  <a:srgbClr val="7030A0"/>
                </a:solidFill>
              </a:rPr>
              <a:t>Pad</a:t>
            </a:r>
            <a:r>
              <a:rPr lang="zh-TW" altLang="en-US" dirty="0">
                <a:solidFill>
                  <a:srgbClr val="7030A0"/>
                </a:solidFill>
              </a:rPr>
              <a:t>或智能電話</a:t>
            </a:r>
            <a:endParaRPr lang="zh-HK" altLang="en-US" dirty="0">
              <a:solidFill>
                <a:srgbClr val="7030A0"/>
              </a:solidFill>
            </a:endParaRPr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CDFD87CD-7BE9-4489-92AD-83795FB44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/>
              <a:t>E. </a:t>
            </a:r>
            <a:r>
              <a:rPr lang="zh-TW" altLang="en-US" dirty="0"/>
              <a:t>完成繳交影片</a:t>
            </a:r>
            <a:endParaRPr 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C0323E8-4C28-4B7E-A57E-F85845C8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151" y="2400906"/>
            <a:ext cx="7839075" cy="433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向下箭號 7"/>
          <p:cNvSpPr/>
          <p:nvPr/>
        </p:nvSpPr>
        <p:spPr>
          <a:xfrm rot="19641736">
            <a:off x="5671200" y="1606387"/>
            <a:ext cx="532014" cy="3404120"/>
          </a:xfrm>
          <a:prstGeom prst="downArrow">
            <a:avLst>
              <a:gd name="adj1" fmla="val 4215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11303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進行網上學習時應有的態度</a:t>
            </a: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和行為</a:t>
            </a:r>
            <a:endParaRPr lang="zh-TW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4375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zh-TW" altLang="en-US" dirty="0"/>
              <a:t>在發表意見時，不要發送或轉發可能會令人難堪、傷害別人、或影響別人的圖片和信息。 </a:t>
            </a:r>
          </a:p>
          <a:p>
            <a:pPr lvl="1"/>
            <a:endParaRPr lang="zh-TW" altLang="en-US" dirty="0"/>
          </a:p>
          <a:p>
            <a:pPr lvl="1"/>
            <a:r>
              <a:rPr lang="zh-TW" altLang="en-US" dirty="0"/>
              <a:t>在進行自評及互評時，如果有人持不同意見或反對我的觀點，應尊重他</a:t>
            </a:r>
            <a:r>
              <a:rPr lang="en-US" altLang="zh-TW" dirty="0"/>
              <a:t>/</a:t>
            </a:r>
            <a:r>
              <a:rPr lang="zh-TW" altLang="en-US" dirty="0"/>
              <a:t>她和禮貌地作出回應 </a:t>
            </a:r>
          </a:p>
          <a:p>
            <a:pPr lvl="1"/>
            <a:endParaRPr lang="zh-TW" altLang="en-US" dirty="0"/>
          </a:p>
          <a:p>
            <a:pPr lvl="1"/>
            <a:r>
              <a:rPr lang="zh-TW" altLang="en-US" dirty="0"/>
              <a:t>不要張貼可能會傷害自己、讓自己難堪、或會損害自己將來的照片或資訊，例如不適當的圖片及錄像。 </a:t>
            </a:r>
          </a:p>
          <a:p>
            <a:pPr lvl="1"/>
            <a:endParaRPr lang="zh-TW" altLang="en-US" dirty="0"/>
          </a:p>
          <a:p>
            <a:pPr lvl="1"/>
            <a:r>
              <a:rPr lang="zh-TW" altLang="en-US" dirty="0"/>
              <a:t>不要在學習平台內拿取任何人的個人資料，並轉發到其他網絡平台，以此來傷害他們的名聲。</a:t>
            </a:r>
            <a:endParaRPr lang="en-US" altLang="zh-TW" dirty="0"/>
          </a:p>
          <a:p>
            <a:pPr lvl="1"/>
            <a:endParaRPr lang="en-US" altLang="zh-TW" dirty="0"/>
          </a:p>
          <a:p>
            <a:pPr lvl="1"/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如有疑問，向老師請教。</a:t>
            </a:r>
            <a:endParaRPr lang="en-US" altLang="zh-TW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lvl="1"/>
            <a:endParaRPr lang="en-US" altLang="zh-TW" dirty="0"/>
          </a:p>
          <a:p>
            <a:pPr lvl="1"/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/>
              <a:t>1-</a:t>
            </a:r>
            <a:r>
              <a:rPr lang="zh-HK" altLang="en-US"/>
              <a:t>建立課堂</a:t>
            </a:r>
            <a:endParaRPr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72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7881B4-29C5-47D8-B26A-9E5A95A61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583752"/>
            <a:ext cx="10515600" cy="4065934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鳴謝</a:t>
            </a:r>
            <a:br>
              <a:rPr lang="en-US" altLang="zh-TW" sz="2400" dirty="0"/>
            </a:br>
            <a:br>
              <a:rPr lang="en-US" altLang="zh-TW" sz="2400" dirty="0"/>
            </a:br>
            <a:r>
              <a:rPr lang="zh-TW" altLang="en-US" sz="2800" dirty="0"/>
              <a:t>天水圍官立小學     梅浩庭老師</a:t>
            </a:r>
            <a:br>
              <a:rPr lang="zh-HK" altLang="en-US" sz="2800" dirty="0"/>
            </a:br>
            <a:br>
              <a:rPr lang="en-US" altLang="zh-TW" sz="2800" dirty="0"/>
            </a:br>
            <a:r>
              <a:rPr lang="zh-TW" altLang="en-US" sz="2800" dirty="0"/>
              <a:t>香港教育大學 健康與體育學系 助理教授</a:t>
            </a:r>
            <a:r>
              <a:rPr lang="en-US" altLang="zh-TW" sz="2800" dirty="0"/>
              <a:t>    </a:t>
            </a:r>
            <a:r>
              <a:rPr lang="zh-TW" altLang="en-US" sz="2800" dirty="0"/>
              <a:t>周志清博士</a:t>
            </a:r>
            <a:br>
              <a:rPr lang="en-US" altLang="zh-HK" sz="2400" dirty="0"/>
            </a:br>
            <a:endParaRPr lang="zh-HK" altLang="en-US" sz="2400" dirty="0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96524F2-C56A-4919-AE13-A98138D06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02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59D5C-DF87-4B9F-97CA-D21E452C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232" y="558437"/>
            <a:ext cx="7892368" cy="1135737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+mj-ea"/>
              </a:rPr>
              <a:t>使用網上學習平台學習</a:t>
            </a:r>
            <a:endParaRPr lang="en-US" sz="4800" b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6716A-D4EF-4DE2-9F2B-B6167F998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7439" y="2075770"/>
            <a:ext cx="8572703" cy="41338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zh-TW" altLang="en-US" dirty="0"/>
              <a:t>登入網上學習平台</a:t>
            </a:r>
            <a:r>
              <a:rPr lang="en-GB" altLang="zh-TW" dirty="0"/>
              <a:t>			p. </a:t>
            </a:r>
            <a:r>
              <a:rPr lang="en-US" altLang="zh-TW" dirty="0"/>
              <a:t>3 – 5</a:t>
            </a:r>
          </a:p>
          <a:p>
            <a:pPr marL="514350" indent="-514350">
              <a:buFont typeface="+mj-lt"/>
              <a:buAutoNum type="alphaUcPeriod"/>
            </a:pPr>
            <a:r>
              <a:rPr lang="zh-TW" altLang="en-US" dirty="0"/>
              <a:t>加入課室</a:t>
            </a:r>
            <a:r>
              <a:rPr lang="en-GB" altLang="zh-TW" dirty="0"/>
              <a:t>				p.6</a:t>
            </a:r>
            <a:endParaRPr lang="en-US" altLang="zh-TW" dirty="0"/>
          </a:p>
          <a:p>
            <a:pPr marL="514350" indent="-514350">
              <a:buFont typeface="+mj-lt"/>
              <a:buAutoNum type="alphaUcPeriod"/>
            </a:pPr>
            <a:r>
              <a:rPr lang="zh-TW" altLang="en-US" dirty="0"/>
              <a:t>觀看影片及作業內容</a:t>
            </a:r>
            <a:r>
              <a:rPr lang="en-GB" altLang="zh-TW" dirty="0"/>
              <a:t>		p.7 – 8</a:t>
            </a:r>
            <a:endParaRPr lang="zh-TW" altLang="en-US" dirty="0"/>
          </a:p>
          <a:p>
            <a:pPr marL="514350" indent="-514350">
              <a:buFont typeface="+mj-lt"/>
              <a:buAutoNum type="alphaUcPeriod"/>
            </a:pPr>
            <a:r>
              <a:rPr lang="zh-TW" altLang="en-US" dirty="0"/>
              <a:t>上載影片</a:t>
            </a:r>
            <a:r>
              <a:rPr lang="en-GB" altLang="zh-TW" dirty="0"/>
              <a:t>				p.9 – 13</a:t>
            </a:r>
            <a:endParaRPr lang="en-US" altLang="zh-TW" dirty="0"/>
          </a:p>
          <a:p>
            <a:pPr marL="514350" indent="-514350">
              <a:buFont typeface="+mj-lt"/>
              <a:buAutoNum type="alphaUcPeriod"/>
            </a:pPr>
            <a:r>
              <a:rPr lang="zh-TW" altLang="en-US" dirty="0"/>
              <a:t>完成繳交影片</a:t>
            </a:r>
            <a:r>
              <a:rPr lang="en-GB" altLang="zh-TW" dirty="0"/>
              <a:t>				p.14 – 16</a:t>
            </a:r>
          </a:p>
          <a:p>
            <a:pPr marL="514350" indent="-514350">
              <a:buFont typeface="+mj-lt"/>
              <a:buAutoNum type="alphaUcPeriod"/>
            </a:pPr>
            <a:r>
              <a:rPr lang="zh-TW" altLang="en-US" dirty="0"/>
              <a:t>進行網上學習時應有的態度</a:t>
            </a:r>
            <a:r>
              <a:rPr lang="en-US" altLang="zh-TW" dirty="0"/>
              <a:t>	</a:t>
            </a:r>
            <a:r>
              <a:rPr lang="en-GB" altLang="zh-TW" dirty="0"/>
              <a:t>p.17</a:t>
            </a:r>
          </a:p>
          <a:p>
            <a:pPr marL="514350" indent="-514350">
              <a:buFont typeface="+mj-lt"/>
              <a:buAutoNum type="alphaUcPeriod"/>
            </a:pPr>
            <a:endParaRPr lang="zh-TW" altLang="en-US" dirty="0"/>
          </a:p>
          <a:p>
            <a:endParaRPr lang="en-US" altLang="zh-TW" sz="2000" dirty="0"/>
          </a:p>
          <a:p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305480-3224-43FF-BF93-8126CFD3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5332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004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6E3F2999-7CCB-42C1-90AB-B0362480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/>
              <a:t>A.	</a:t>
            </a:r>
            <a:r>
              <a:rPr lang="zh-TW" altLang="en-US" sz="3600" b="1" dirty="0"/>
              <a:t>登入網上學習平台</a:t>
            </a:r>
            <a:endParaRPr lang="zh-HK" altLang="en-US" sz="3600" b="1" dirty="0"/>
          </a:p>
        </p:txBody>
      </p:sp>
      <p:sp>
        <p:nvSpPr>
          <p:cNvPr id="7" name="副標題 2">
            <a:extLst>
              <a:ext uri="{FF2B5EF4-FFF2-40B4-BE49-F238E27FC236}">
                <a16:creationId xmlns:a16="http://schemas.microsoft.com/office/drawing/2014/main" id="{4D5AAFA3-DEC0-4CA8-9251-A86837F05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092"/>
            <a:ext cx="10515600" cy="4351338"/>
          </a:xfrm>
        </p:spPr>
        <p:txBody>
          <a:bodyPr>
            <a:normAutofit/>
          </a:bodyPr>
          <a:lstStyle/>
          <a:p>
            <a:pPr algn="l"/>
            <a:endParaRPr lang="en-US" altLang="zh-TW" sz="1800" dirty="0"/>
          </a:p>
          <a:p>
            <a:pPr algn="l"/>
            <a:r>
              <a:rPr lang="en-US" altLang="zh-TW" b="1" dirty="0"/>
              <a:t>(</a:t>
            </a:r>
            <a:r>
              <a:rPr lang="zh-TW" altLang="en-US" b="1" dirty="0"/>
              <a:t>如學校已設立</a:t>
            </a:r>
            <a:r>
              <a:rPr lang="en-US" altLang="zh-TW" b="1" dirty="0"/>
              <a:t>google classroom, </a:t>
            </a:r>
            <a:r>
              <a:rPr lang="zh-TW" altLang="en-US" b="1" dirty="0"/>
              <a:t>請利用學校</a:t>
            </a:r>
            <a:r>
              <a:rPr lang="en-US" altLang="zh-TW" b="1" dirty="0"/>
              <a:t>google </a:t>
            </a:r>
            <a:r>
              <a:rPr lang="zh-TW" altLang="en-US" b="1" dirty="0"/>
              <a:t>帳戶登入</a:t>
            </a:r>
            <a:r>
              <a:rPr lang="en-US" altLang="zh-TW" b="1" dirty="0"/>
              <a:t>)</a:t>
            </a:r>
          </a:p>
          <a:p>
            <a:pPr marL="514350" lvl="0" indent="-514350">
              <a:buAutoNum type="arabicPeriod"/>
            </a:pPr>
            <a:r>
              <a:rPr lang="zh-TW" altLang="zh-HK" dirty="0"/>
              <a:t>按以下連結進入Google Classroom</a:t>
            </a:r>
            <a:endParaRPr lang="en-US" altLang="zh-TW" dirty="0"/>
          </a:p>
          <a:p>
            <a:pPr marL="514350" lvl="0" indent="-514350">
              <a:buAutoNum type="arabicPeriod"/>
            </a:pPr>
            <a:r>
              <a:rPr lang="en-US" altLang="zh-TW" dirty="0"/>
              <a:t> </a:t>
            </a:r>
            <a:r>
              <a:rPr lang="zh-TW" altLang="zh-HK" dirty="0">
                <a:hlinkClick r:id="rId2"/>
              </a:rPr>
              <a:t>https://classroom.google.com/</a:t>
            </a:r>
            <a:r>
              <a:rPr lang="zh-TW" altLang="zh-HK" dirty="0"/>
              <a:t> </a:t>
            </a:r>
            <a:endParaRPr lang="en-US" altLang="zh-TW" dirty="0"/>
          </a:p>
          <a:p>
            <a:pPr lvl="0"/>
            <a:r>
              <a:rPr lang="zh-TW" altLang="zh-HK" dirty="0"/>
              <a:t>手機或iPad 可選擇安裝Google Classroom App</a:t>
            </a:r>
          </a:p>
          <a:p>
            <a:pPr algn="l"/>
            <a:endParaRPr lang="zh-HK" altLang="en-US" b="1" dirty="0"/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CDFD87CD-7BE9-4489-92AD-83795FB44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/>
              <a:t>A.	</a:t>
            </a:r>
            <a:r>
              <a:rPr lang="zh-TW" altLang="en-US" dirty="0"/>
              <a:t>登入網上較學平台</a:t>
            </a:r>
            <a:endParaRPr lang="zh-HK" alt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C0323E8-4C28-4B7E-A57E-F85845C8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636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6E3F2999-7CCB-42C1-90AB-B0362480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/>
              <a:t>A.	</a:t>
            </a:r>
            <a:r>
              <a:rPr lang="zh-TW" altLang="en-US" sz="3600" b="1" dirty="0"/>
              <a:t>登入網上學習平台</a:t>
            </a:r>
            <a:endParaRPr lang="zh-HK" altLang="en-US" sz="3600" b="1" dirty="0"/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CDFD87CD-7BE9-4489-92AD-83795FB44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/>
              <a:t>A.	</a:t>
            </a:r>
            <a:r>
              <a:rPr lang="zh-TW" altLang="en-US" dirty="0"/>
              <a:t>登入網上較學平台</a:t>
            </a:r>
            <a:endParaRPr lang="zh-HK" alt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C0323E8-4C28-4B7E-A57E-F85845C8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644" y="2113491"/>
            <a:ext cx="365218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870" y="2280444"/>
            <a:ext cx="3438525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880533" y="1363990"/>
            <a:ext cx="736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800" dirty="0"/>
              <a:t>3. </a:t>
            </a:r>
            <a:r>
              <a:rPr lang="zh-TW" altLang="en-US" sz="2800" dirty="0"/>
              <a:t>輸入 </a:t>
            </a:r>
            <a:r>
              <a:rPr lang="en-US" altLang="zh-TW" sz="2800" dirty="0"/>
              <a:t>Google </a:t>
            </a:r>
            <a:r>
              <a:rPr lang="zh-TW" altLang="en-US" sz="2800" dirty="0"/>
              <a:t>帳戶 及 密碼</a:t>
            </a:r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2944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9C58A7-2B62-4103-A962-D14689160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332" y="1131000"/>
            <a:ext cx="10515600" cy="5385424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3600" b="1" dirty="0">
                <a:solidFill>
                  <a:srgbClr val="0070C0"/>
                </a:solidFill>
              </a:rPr>
              <a:t>登入後便出現此畫面</a:t>
            </a: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r>
              <a:rPr lang="zh-TW" altLang="en-US" sz="3600" dirty="0"/>
              <a:t>首次使用者會詢問您身份是老師還是學生，請選</a:t>
            </a:r>
            <a:r>
              <a:rPr lang="zh-TW" altLang="en-US" sz="3600" b="1" dirty="0">
                <a:solidFill>
                  <a:srgbClr val="FF0000"/>
                </a:solidFill>
              </a:rPr>
              <a:t>學生</a:t>
            </a:r>
            <a:r>
              <a:rPr lang="zh-TW" altLang="en-US" sz="3600" dirty="0"/>
              <a:t>。</a:t>
            </a:r>
            <a:endParaRPr lang="zh-HK" altLang="en-US" dirty="0"/>
          </a:p>
        </p:txBody>
      </p:sp>
      <p:pic>
        <p:nvPicPr>
          <p:cNvPr id="9" name="內容版面配置區 8" descr="一張含有 螢幕擷取畫面, 監視器, 坐, 黑色 的圖片&#10;&#10;自動產生的描述">
            <a:extLst>
              <a:ext uri="{FF2B5EF4-FFF2-40B4-BE49-F238E27FC236}">
                <a16:creationId xmlns:a16="http://schemas.microsoft.com/office/drawing/2014/main" id="{7D1C8E51-F0D3-4C3D-90FE-7641B84F62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97432" y="1697942"/>
            <a:ext cx="7691635" cy="3813549"/>
          </a:xfrm>
        </p:spPr>
      </p:pic>
      <p:sp>
        <p:nvSpPr>
          <p:cNvPr id="10" name="頁尾版面配置區 9">
            <a:extLst>
              <a:ext uri="{FF2B5EF4-FFF2-40B4-BE49-F238E27FC236}">
                <a16:creationId xmlns:a16="http://schemas.microsoft.com/office/drawing/2014/main" id="{C0EDBC5D-03C8-4934-BD71-A778552C2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/>
              <a:t>A.	</a:t>
            </a:r>
            <a:r>
              <a:rPr lang="zh-TW" altLang="en-US" dirty="0"/>
              <a:t>登入網上較學平台</a:t>
            </a:r>
            <a:endParaRPr lang="zh-HK" altLang="en-US" dirty="0"/>
          </a:p>
        </p:txBody>
      </p:sp>
      <p:sp>
        <p:nvSpPr>
          <p:cNvPr id="11" name="投影片編號版面配置區 10">
            <a:extLst>
              <a:ext uri="{FF2B5EF4-FFF2-40B4-BE49-F238E27FC236}">
                <a16:creationId xmlns:a16="http://schemas.microsoft.com/office/drawing/2014/main" id="{118FF360-A536-4B00-AC92-C27AA0F0D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標題 5">
            <a:extLst>
              <a:ext uri="{FF2B5EF4-FFF2-40B4-BE49-F238E27FC236}">
                <a16:creationId xmlns:a16="http://schemas.microsoft.com/office/drawing/2014/main" id="{6E3F2999-7CCB-42C1-90AB-B0362480512D}"/>
              </a:ext>
            </a:extLst>
          </p:cNvPr>
          <p:cNvSpPr txBox="1">
            <a:spLocks/>
          </p:cNvSpPr>
          <p:nvPr/>
        </p:nvSpPr>
        <p:spPr>
          <a:xfrm>
            <a:off x="601134" y="4339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600" b="1" dirty="0"/>
              <a:t>A.	</a:t>
            </a:r>
            <a:r>
              <a:rPr lang="zh-TW" altLang="en-US" sz="3600" b="1" dirty="0"/>
              <a:t>登入網上學習平台</a:t>
            </a:r>
            <a:endParaRPr lang="zh-HK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10089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6E3F2999-7CCB-42C1-90AB-B0362480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/>
              <a:t>B.	</a:t>
            </a:r>
            <a:r>
              <a:rPr lang="zh-TW" altLang="en-US" sz="3600" b="1" dirty="0"/>
              <a:t>加入課室</a:t>
            </a:r>
            <a:endParaRPr lang="zh-HK" altLang="en-US" sz="3600" b="1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altLang="zh-TW" dirty="0"/>
              <a:t>4. </a:t>
            </a:r>
            <a:r>
              <a:rPr lang="zh-TW" altLang="zh-HK" dirty="0"/>
              <a:t>成功登入後顯示以下畫面，請按「</a:t>
            </a:r>
            <a:r>
              <a:rPr lang="zh-TW" altLang="zh-HK" b="1" dirty="0"/>
              <a:t>加入</a:t>
            </a:r>
            <a:r>
              <a:rPr lang="zh-TW" altLang="zh-HK" dirty="0"/>
              <a:t>」。</a:t>
            </a:r>
          </a:p>
          <a:p>
            <a:pPr marL="0" indent="0">
              <a:buNone/>
            </a:pPr>
            <a:endParaRPr lang="zh-HK" altLang="en-US" dirty="0"/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CDFD87CD-7BE9-4489-92AD-83795FB44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/>
              <a:t>B.	</a:t>
            </a:r>
            <a:r>
              <a:rPr lang="zh-TW" altLang="en-US" dirty="0"/>
              <a:t>加入課室</a:t>
            </a:r>
            <a:endParaRPr 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C0323E8-4C28-4B7E-A57E-F85845C8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205" y="2375430"/>
            <a:ext cx="3286125" cy="380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向下箭號 3"/>
          <p:cNvSpPr/>
          <p:nvPr/>
        </p:nvSpPr>
        <p:spPr>
          <a:xfrm rot="1346154">
            <a:off x="5951206" y="2137144"/>
            <a:ext cx="532014" cy="3345229"/>
          </a:xfrm>
          <a:prstGeom prst="downArrow">
            <a:avLst>
              <a:gd name="adj1" fmla="val 4215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68971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6E3F2999-7CCB-42C1-90AB-B0362480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/>
              <a:t>C.	</a:t>
            </a:r>
            <a:r>
              <a:rPr lang="zh-TW" altLang="en-US" sz="3600" b="1" dirty="0"/>
              <a:t>觀看影片及作業內容</a:t>
            </a:r>
            <a:endParaRPr lang="zh-HK" altLang="en-US" sz="3600" b="1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altLang="zh-TW" dirty="0"/>
              <a:t>5. </a:t>
            </a:r>
            <a:r>
              <a:rPr lang="zh-TW" altLang="zh-HK" dirty="0"/>
              <a:t>然後在課程內，觀看已提供之影片並進行學習。</a:t>
            </a:r>
            <a:r>
              <a:rPr lang="zh-TW" altLang="en-US" dirty="0"/>
              <a:t>左</a:t>
            </a:r>
            <a:r>
              <a:rPr lang="zh-TW" altLang="zh-HK" dirty="0"/>
              <a:t>圖為</a:t>
            </a:r>
            <a:r>
              <a:rPr lang="zh-TW" altLang="zh-HK" dirty="0">
                <a:solidFill>
                  <a:srgbClr val="00B050"/>
                </a:solidFill>
              </a:rPr>
              <a:t>電腦版</a:t>
            </a:r>
            <a:r>
              <a:rPr lang="zh-TW" altLang="zh-HK" dirty="0"/>
              <a:t>，</a:t>
            </a:r>
            <a:r>
              <a:rPr lang="zh-TW" altLang="en-US" dirty="0"/>
              <a:t>右</a:t>
            </a:r>
            <a:r>
              <a:rPr lang="zh-TW" altLang="zh-HK" dirty="0"/>
              <a:t>圖為</a:t>
            </a:r>
            <a:r>
              <a:rPr lang="zh-TW" altLang="zh-HK" dirty="0">
                <a:solidFill>
                  <a:srgbClr val="7030A0"/>
                </a:solidFill>
              </a:rPr>
              <a:t>iPad或智能手機版</a:t>
            </a:r>
            <a:r>
              <a:rPr lang="zh-TW" altLang="zh-HK" dirty="0"/>
              <a:t>。</a:t>
            </a:r>
          </a:p>
          <a:p>
            <a:pPr marL="0" indent="0">
              <a:buNone/>
            </a:pPr>
            <a:endParaRPr lang="zh-HK" altLang="en-US" dirty="0"/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CDFD87CD-7BE9-4489-92AD-83795FB44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/>
              <a:t>C.	</a:t>
            </a:r>
            <a:r>
              <a:rPr lang="zh-TW" altLang="en-US" dirty="0"/>
              <a:t>觀看影片及作業內容</a:t>
            </a:r>
            <a:endParaRPr 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C0323E8-4C28-4B7E-A57E-F85845C8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3023182"/>
            <a:ext cx="5310718" cy="3377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993839"/>
            <a:ext cx="5571067" cy="323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4429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6E3F2999-7CCB-42C1-90AB-B0362480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/>
              <a:t>C.	</a:t>
            </a:r>
            <a:r>
              <a:rPr lang="zh-TW" altLang="en-US" sz="3600" b="1" dirty="0"/>
              <a:t>觀看影片及作業內容</a:t>
            </a:r>
            <a:endParaRPr lang="zh-HK" altLang="en-US" sz="3600" b="1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altLang="zh-TW" dirty="0"/>
              <a:t>6. </a:t>
            </a:r>
            <a:r>
              <a:rPr lang="zh-TW" altLang="zh-HK" dirty="0"/>
              <a:t>觀看短片後，然後觀看作業內容。</a:t>
            </a:r>
          </a:p>
          <a:p>
            <a:pPr marL="0" indent="0">
              <a:buNone/>
            </a:pPr>
            <a:endParaRPr lang="zh-HK" altLang="en-US" dirty="0"/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CDFD87CD-7BE9-4489-92AD-83795FB44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/>
              <a:t>C.	</a:t>
            </a:r>
            <a:r>
              <a:rPr lang="zh-TW" altLang="en-US" dirty="0"/>
              <a:t>觀看影片及作業內容</a:t>
            </a:r>
            <a:endParaRPr 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C0323E8-4C28-4B7E-A57E-F85845C8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14" y="2644833"/>
            <a:ext cx="976312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向下箭號 7"/>
          <p:cNvSpPr/>
          <p:nvPr/>
        </p:nvSpPr>
        <p:spPr>
          <a:xfrm rot="19727595">
            <a:off x="6163727" y="2138904"/>
            <a:ext cx="532014" cy="2558962"/>
          </a:xfrm>
          <a:prstGeom prst="downArrow">
            <a:avLst>
              <a:gd name="adj1" fmla="val 4215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799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6E3F2999-7CCB-42C1-90AB-B0362480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/>
              <a:t>D.	</a:t>
            </a:r>
            <a:r>
              <a:rPr lang="zh-TW" altLang="en-US" sz="3600" b="1" dirty="0"/>
              <a:t>上載影片</a:t>
            </a:r>
            <a:endParaRPr lang="zh-HK" altLang="en-US" sz="3600" b="1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altLang="zh-TW" dirty="0"/>
              <a:t>7. </a:t>
            </a:r>
            <a:r>
              <a:rPr lang="zh-TW" altLang="en-US" dirty="0">
                <a:solidFill>
                  <a:srgbClr val="00B050"/>
                </a:solidFill>
              </a:rPr>
              <a:t>電腦版</a:t>
            </a:r>
            <a:r>
              <a:rPr lang="en-US" altLang="zh-TW" dirty="0">
                <a:solidFill>
                  <a:srgbClr val="00B050"/>
                </a:solidFill>
              </a:rPr>
              <a:t> </a:t>
            </a:r>
            <a:r>
              <a:rPr lang="en-US" altLang="zh-TW" dirty="0"/>
              <a:t>- </a:t>
            </a:r>
            <a:r>
              <a:rPr lang="zh-TW" altLang="en-US" dirty="0"/>
              <a:t>按「</a:t>
            </a:r>
            <a:r>
              <a:rPr lang="zh-TW" altLang="en-US" b="1" dirty="0"/>
              <a:t>新增或建立</a:t>
            </a:r>
            <a:r>
              <a:rPr lang="zh-TW" altLang="en-US" dirty="0"/>
              <a:t>」，選擇影片進行上載。</a:t>
            </a:r>
          </a:p>
          <a:p>
            <a:pPr marL="0" lv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zh-HK" altLang="en-US" dirty="0"/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CDFD87CD-7BE9-4489-92AD-83795FB44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dirty="0"/>
              <a:t>D.	</a:t>
            </a:r>
            <a:r>
              <a:rPr lang="zh-TW" altLang="en-US" dirty="0"/>
              <a:t>上載影片</a:t>
            </a:r>
            <a:endParaRPr 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C0323E8-4C28-4B7E-A57E-F85845C8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177" y="2735927"/>
            <a:ext cx="10868025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向下箭號 8"/>
          <p:cNvSpPr/>
          <p:nvPr/>
        </p:nvSpPr>
        <p:spPr>
          <a:xfrm rot="17538928">
            <a:off x="6539004" y="920386"/>
            <a:ext cx="532014" cy="4624397"/>
          </a:xfrm>
          <a:prstGeom prst="downArrow">
            <a:avLst>
              <a:gd name="adj1" fmla="val 4215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27606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</TotalTime>
  <Words>1042</Words>
  <Application>Microsoft Office PowerPoint</Application>
  <PresentationFormat>Widescreen</PresentationFormat>
  <Paragraphs>91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Yu Gothic UI Light</vt:lpstr>
      <vt:lpstr>新細明體</vt:lpstr>
      <vt:lpstr>Arial</vt:lpstr>
      <vt:lpstr>Calibri</vt:lpstr>
      <vt:lpstr>Calibri Light</vt:lpstr>
      <vt:lpstr>Times New Roman</vt:lpstr>
      <vt:lpstr>Office 佈景主題</vt:lpstr>
      <vt:lpstr> IT in PE  網上學習平台 學生使用手冊</vt:lpstr>
      <vt:lpstr>使用網上學習平台學習</vt:lpstr>
      <vt:lpstr>A. 登入網上學習平台</vt:lpstr>
      <vt:lpstr>A. 登入網上學習平台</vt:lpstr>
      <vt:lpstr>登入後便出現此畫面         首次使用者會詢問您身份是老師還是學生，請選學生。</vt:lpstr>
      <vt:lpstr>B. 加入課室</vt:lpstr>
      <vt:lpstr>C. 觀看影片及作業內容</vt:lpstr>
      <vt:lpstr>C. 觀看影片及作業內容</vt:lpstr>
      <vt:lpstr>D. 上載影片</vt:lpstr>
      <vt:lpstr>D. 上載影片</vt:lpstr>
      <vt:lpstr>D. 上載影片</vt:lpstr>
      <vt:lpstr>D. 上載影片</vt:lpstr>
      <vt:lpstr>D. 上載影片</vt:lpstr>
      <vt:lpstr>E. 完成繳交影片</vt:lpstr>
      <vt:lpstr>E. 完成繳交影片</vt:lpstr>
      <vt:lpstr>E. 完成繳交影片</vt:lpstr>
      <vt:lpstr>進行網上學習時應有的態度和行為</vt:lpstr>
      <vt:lpstr>鳴謝  天水圍官立小學     梅浩庭老師  香港教育大學 健康與體育學系 助理教授    周志清博士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in PE  網上教學平台 教學指南</dc:title>
  <dc:creator>EDB PE</dc:creator>
  <cp:lastModifiedBy>CHO WING CHI</cp:lastModifiedBy>
  <cp:revision>26</cp:revision>
  <cp:lastPrinted>2020-07-21T02:41:04Z</cp:lastPrinted>
  <dcterms:created xsi:type="dcterms:W3CDTF">2020-02-23T14:50:16Z</dcterms:created>
  <dcterms:modified xsi:type="dcterms:W3CDTF">2020-08-27T02:53:59Z</dcterms:modified>
</cp:coreProperties>
</file>